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63" r:id="rId2"/>
    <p:sldId id="257" r:id="rId3"/>
    <p:sldId id="258" r:id="rId4"/>
    <p:sldId id="261" r:id="rId5"/>
    <p:sldId id="259" r:id="rId6"/>
    <p:sldId id="260" r:id="rId7"/>
    <p:sldId id="264" r:id="rId8"/>
    <p:sldId id="265"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C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471"/>
  </p:normalViewPr>
  <p:slideViewPr>
    <p:cSldViewPr snapToGrid="0" snapToObjects="1">
      <p:cViewPr varScale="1">
        <p:scale>
          <a:sx n="40" d="100"/>
          <a:sy n="40" d="100"/>
        </p:scale>
        <p:origin x="96"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Welcome to the gig economy! We are full force into this new era of the global workforce and as it expands we need to be adjusting to better meet the demands of its providers and </a:t>
            </a:r>
            <a:r>
              <a:rPr lang="en-US"/>
              <a:t>users. </a:t>
            </a:r>
            <a:endParaRPr lang="en-US" dirty="0"/>
          </a:p>
          <a:p>
            <a:endParaRPr lang="en-US" dirty="0"/>
          </a:p>
        </p:txBody>
      </p:sp>
    </p:spTree>
    <p:extLst>
      <p:ext uri="{BB962C8B-B14F-4D97-AF65-F5344CB8AC3E}">
        <p14:creationId xmlns:p14="http://schemas.microsoft.com/office/powerpoint/2010/main" val="158664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r>
              <a:rPr dirty="0"/>
              <a:t>This is Gustavo, a 46 year old New Yorker who drives for Uber and Lyft.</a:t>
            </a:r>
          </a:p>
          <a:p>
            <a:endParaRPr dirty="0"/>
          </a:p>
          <a:p>
            <a:r>
              <a:rPr lang="en-US" dirty="0"/>
              <a:t>I’d like us to all put on our empathy caps for a minute and think about Gustavo. Gustavo is a 46 year old New Yorker who drives for Uber and Lyft. He has to support his entire family by working for these gig economy platforms. </a:t>
            </a:r>
            <a:endParaRPr dirty="0"/>
          </a:p>
          <a:p>
            <a:endParaRPr dirty="0"/>
          </a:p>
          <a:p>
            <a:r>
              <a:rPr dirty="0"/>
              <a:t>Well, the question that we are asking is..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381000" y="685800"/>
            <a:ext cx="6096000" cy="3429000"/>
          </a:xfrm>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Any ideas for mockups here?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r>
              <a:rPr dirty="0"/>
              <a:t>This is Gustavo, a 46 year old New Yorker who drives for Uber and Lyft.</a:t>
            </a:r>
          </a:p>
          <a:p>
            <a:endParaRPr dirty="0"/>
          </a:p>
          <a:p>
            <a:r>
              <a:rPr lang="en-US" dirty="0"/>
              <a:t>I’d like us to all put on our empathy caps for a minute and think about Gustavo. Gustavo is a 46 year old New Yorker who drives for Uber and Lyft. He has to support his entire family by working for these gig economy platforms. </a:t>
            </a:r>
            <a:endParaRPr dirty="0"/>
          </a:p>
          <a:p>
            <a:endParaRPr dirty="0"/>
          </a:p>
          <a:p>
            <a:r>
              <a:rPr dirty="0"/>
              <a:t>Well, the question that we are asking is.. </a:t>
            </a:r>
          </a:p>
        </p:txBody>
      </p:sp>
    </p:spTree>
    <p:extLst>
      <p:ext uri="{BB962C8B-B14F-4D97-AF65-F5344CB8AC3E}">
        <p14:creationId xmlns:p14="http://schemas.microsoft.com/office/powerpoint/2010/main" val="141404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r>
              <a:rPr dirty="0"/>
              <a:t>This is Gustavo, a 46 year old New Yorker who drives for Uber and Lyft.</a:t>
            </a:r>
          </a:p>
          <a:p>
            <a:endParaRPr dirty="0"/>
          </a:p>
          <a:p>
            <a:r>
              <a:rPr lang="en-US" dirty="0"/>
              <a:t>I’d like us to all put on our empathy caps for a minute and think about Gustavo. Gustavo is a 46 year old New Yorker who drives for Uber and Lyft. He has to support his entire family by working for these gig economy platforms. </a:t>
            </a:r>
            <a:endParaRPr dirty="0"/>
          </a:p>
          <a:p>
            <a:endParaRPr dirty="0"/>
          </a:p>
          <a:p>
            <a:r>
              <a:rPr dirty="0"/>
              <a:t>Well, the question that we are asking is.. </a:t>
            </a:r>
          </a:p>
        </p:txBody>
      </p:sp>
    </p:spTree>
    <p:extLst>
      <p:ext uri="{BB962C8B-B14F-4D97-AF65-F5344CB8AC3E}">
        <p14:creationId xmlns:p14="http://schemas.microsoft.com/office/powerpoint/2010/main" val="2544950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 &amp; Untertitel">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2"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Zitat">
    <p:spTree>
      <p:nvGrpSpPr>
        <p:cNvPr id="1" name=""/>
        <p:cNvGrpSpPr/>
        <p:nvPr/>
      </p:nvGrpSpPr>
      <p:grpSpPr>
        <a:xfrm>
          <a:off x="0" y="0"/>
          <a:ext cx="0" cy="0"/>
          <a:chOff x="0" y="0"/>
          <a:chExt cx="0" cy="0"/>
        </a:xfrm>
      </p:grpSpPr>
      <p:sp>
        <p:nvSpPr>
          <p:cNvPr id="93" name="–Christian Bauer"/>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–Christian Bauer</a:t>
            </a:r>
          </a:p>
        </p:txBody>
      </p:sp>
      <p:sp>
        <p:nvSpPr>
          <p:cNvPr id="94" name="„Zitat hier eingeben.“"/>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„Zitat hier eingeben.“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Image"/>
          <p:cNvSpPr>
            <a:spLocks noGrp="1"/>
          </p:cNvSpPr>
          <p:nvPr>
            <p:ph type="pic" idx="13"/>
          </p:nvPr>
        </p:nvSpPr>
        <p:spPr>
          <a:xfrm>
            <a:off x="1712269" y="0"/>
            <a:ext cx="20959463" cy="13983891"/>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5329062" y="406546"/>
            <a:ext cx="13716003" cy="914876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2"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 - Mitt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kal">
    <p:spTree>
      <p:nvGrpSpPr>
        <p:cNvPr id="1" name=""/>
        <p:cNvGrpSpPr/>
        <p:nvPr/>
      </p:nvGrpSpPr>
      <p:grpSpPr>
        <a:xfrm>
          <a:off x="0" y="0"/>
          <a:ext cx="0" cy="0"/>
          <a:chOff x="0" y="0"/>
          <a:chExt cx="0" cy="0"/>
        </a:xfrm>
      </p:grpSpPr>
      <p:sp>
        <p:nvSpPr>
          <p:cNvPr id="38" name="Image"/>
          <p:cNvSpPr>
            <a:spLocks noGrp="1"/>
          </p:cNvSpPr>
          <p:nvPr>
            <p:ph type="pic" idx="13"/>
          </p:nvPr>
        </p:nvSpPr>
        <p:spPr>
          <a:xfrm>
            <a:off x="6231433" y="863203"/>
            <a:ext cx="17439681" cy="11626455"/>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 - Oben">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 Aufzählung &amp; F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8794253" y="3637358"/>
            <a:ext cx="13260587" cy="8840392"/>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kte">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Stück">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42031" y="7072312"/>
            <a:ext cx="8514489" cy="5679282"/>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192000" y="1250156"/>
            <a:ext cx="8251032" cy="5500689"/>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91704" y="1250156"/>
            <a:ext cx="16850320" cy="1123354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3"/>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9AA0BA4-15CB-CD40-B4A8-A2F76572B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371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572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 descr="Image"/>
          <p:cNvPicPr>
            <a:picLocks noChangeAspect="1"/>
          </p:cNvPicPr>
          <p:nvPr/>
        </p:nvPicPr>
        <p:blipFill>
          <a:blip r:embed="rId3"/>
          <a:srcRect t="11301" r="2664" b="11301"/>
          <a:stretch>
            <a:fillRect/>
          </a:stretch>
        </p:blipFill>
        <p:spPr>
          <a:xfrm>
            <a:off x="-106809" y="0"/>
            <a:ext cx="24600723" cy="13716000"/>
          </a:xfrm>
          <a:prstGeom prst="rect">
            <a:avLst/>
          </a:prstGeom>
          <a:ln w="12700">
            <a:miter lim="400000"/>
          </a:ln>
        </p:spPr>
      </p:pic>
      <p:sp>
        <p:nvSpPr>
          <p:cNvPr id="124" name="Gustavo Herrera, 46"/>
          <p:cNvSpPr txBox="1"/>
          <p:nvPr/>
        </p:nvSpPr>
        <p:spPr>
          <a:xfrm>
            <a:off x="734085" y="12008311"/>
            <a:ext cx="8599202" cy="1209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solidFill>
                  <a:srgbClr val="FFFFFF"/>
                </a:solidFill>
                <a:latin typeface="Helvetica"/>
                <a:ea typeface="Helvetica"/>
                <a:cs typeface="Helvetica"/>
                <a:sym typeface="Helvetica"/>
              </a:defRPr>
            </a:lvl1pPr>
          </a:lstStyle>
          <a:p>
            <a:r>
              <a:t>Gustavo Herrera, 46</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p:cNvSpPr/>
          <p:nvPr/>
        </p:nvSpPr>
        <p:spPr>
          <a:xfrm>
            <a:off x="-317539" y="-275474"/>
            <a:ext cx="25019078" cy="14266948"/>
          </a:xfrm>
          <a:prstGeom prst="rect">
            <a:avLst/>
          </a:prstGeom>
          <a:solidFill>
            <a:srgbClr val="576B89"/>
          </a:solidFill>
          <a:ln w="12700">
            <a:miter lim="400000"/>
          </a:ln>
        </p:spPr>
        <p:txBody>
          <a:bodyPr lIns="71437" tIns="71437" rIns="71437" bIns="71437" anchor="ctr"/>
          <a:lstStyle/>
          <a:p>
            <a:pPr>
              <a:defRPr sz="3000" b="0">
                <a:solidFill>
                  <a:srgbClr val="ABCAC6"/>
                </a:solidFill>
                <a:latin typeface="+mn-lt"/>
                <a:ea typeface="+mn-ea"/>
                <a:cs typeface="+mn-cs"/>
                <a:sym typeface="Helvetica Neue Medium"/>
              </a:defRPr>
            </a:pPr>
            <a:endParaRPr/>
          </a:p>
        </p:txBody>
      </p:sp>
      <p:sp>
        <p:nvSpPr>
          <p:cNvPr id="129" name="How might we improve the lives of gig workers so that they are financially healthy and more resilient to financial shocks?"/>
          <p:cNvSpPr txBox="1"/>
          <p:nvPr/>
        </p:nvSpPr>
        <p:spPr>
          <a:xfrm>
            <a:off x="1562139" y="2108918"/>
            <a:ext cx="15156272" cy="441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solidFill>
                  <a:srgbClr val="FFFFFF"/>
                </a:solidFill>
                <a:latin typeface="Helvetica"/>
                <a:ea typeface="Helvetica"/>
                <a:cs typeface="Helvetica"/>
                <a:sym typeface="Helvetica"/>
              </a:defRPr>
            </a:lvl1pPr>
          </a:lstStyle>
          <a:p>
            <a:r>
              <a:rPr dirty="0"/>
              <a:t>How might we improve the lives of gig workers so that they are financially healthy and more resilient to financial shocks?</a:t>
            </a:r>
          </a:p>
        </p:txBody>
      </p:sp>
      <p:sp>
        <p:nvSpPr>
          <p:cNvPr id="130" name="Bill &amp; Melinda Gates Foundation"/>
          <p:cNvSpPr txBox="1"/>
          <p:nvPr/>
        </p:nvSpPr>
        <p:spPr>
          <a:xfrm>
            <a:off x="1562139" y="11947904"/>
            <a:ext cx="14716536" cy="828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4500" b="0">
                <a:solidFill>
                  <a:srgbClr val="FFFFFF"/>
                </a:solidFill>
                <a:latin typeface="Helvetica"/>
                <a:ea typeface="Helvetica"/>
                <a:cs typeface="Helvetica"/>
                <a:sym typeface="Helvetica"/>
              </a:defRPr>
            </a:lvl1pPr>
          </a:lstStyle>
          <a:p>
            <a:r>
              <a:t>Bill &amp; Melinda Gates Foundation</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BC0CA"/>
        </a:solidFill>
        <a:effectLst/>
      </p:bgPr>
    </p:bg>
    <p:spTree>
      <p:nvGrpSpPr>
        <p:cNvPr id="1" name=""/>
        <p:cNvGrpSpPr/>
        <p:nvPr/>
      </p:nvGrpSpPr>
      <p:grpSpPr>
        <a:xfrm>
          <a:off x="0" y="0"/>
          <a:ext cx="0" cy="0"/>
          <a:chOff x="0" y="0"/>
          <a:chExt cx="0" cy="0"/>
        </a:xfrm>
      </p:grpSpPr>
      <p:sp>
        <p:nvSpPr>
          <p:cNvPr id="138" name="Idea 3"/>
          <p:cNvSpPr txBox="1"/>
          <p:nvPr/>
        </p:nvSpPr>
        <p:spPr>
          <a:xfrm>
            <a:off x="734085" y="12264013"/>
            <a:ext cx="8599202" cy="698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latin typeface="Helvetica"/>
                <a:ea typeface="Helvetica"/>
                <a:cs typeface="Helvetica"/>
                <a:sym typeface="Helvetica"/>
              </a:defRPr>
            </a:lvl1pPr>
          </a:lstStyle>
          <a:p>
            <a:r>
              <a:rPr lang="en-US" sz="3600" dirty="0">
                <a:solidFill>
                  <a:schemeClr val="tx1"/>
                </a:solidFill>
              </a:rPr>
              <a:t>Gig Marketplace</a:t>
            </a:r>
            <a:endParaRPr sz="3600" dirty="0">
              <a:solidFill>
                <a:schemeClr val="tx1"/>
              </a:solidFill>
            </a:endParaRPr>
          </a:p>
        </p:txBody>
      </p:sp>
      <p:pic>
        <p:nvPicPr>
          <p:cNvPr id="2" name="Picture 1">
            <a:extLst>
              <a:ext uri="{FF2B5EF4-FFF2-40B4-BE49-F238E27FC236}">
                <a16:creationId xmlns:a16="http://schemas.microsoft.com/office/drawing/2014/main" id="{D296BCCC-21B4-E64E-A114-78F6914D1291}"/>
              </a:ext>
            </a:extLst>
          </p:cNvPr>
          <p:cNvPicPr>
            <a:picLocks noChangeAspect="1"/>
          </p:cNvPicPr>
          <p:nvPr/>
        </p:nvPicPr>
        <p:blipFill>
          <a:blip r:embed="rId3"/>
          <a:stretch>
            <a:fillRect/>
          </a:stretch>
        </p:blipFill>
        <p:spPr>
          <a:xfrm>
            <a:off x="4624094" y="0"/>
            <a:ext cx="19378634" cy="13715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Mockup1.png" descr="Mockup1.png"/>
          <p:cNvPicPr>
            <a:picLocks noChangeAspect="1"/>
          </p:cNvPicPr>
          <p:nvPr/>
        </p:nvPicPr>
        <p:blipFill>
          <a:blip r:embed="rId2"/>
          <a:stretch>
            <a:fillRect/>
          </a:stretch>
        </p:blipFill>
        <p:spPr>
          <a:xfrm>
            <a:off x="-202792" y="-642432"/>
            <a:ext cx="24549677" cy="17549183"/>
          </a:xfrm>
          <a:prstGeom prst="rect">
            <a:avLst/>
          </a:prstGeom>
          <a:ln w="12700">
            <a:miter lim="400000"/>
          </a:ln>
        </p:spPr>
      </p:pic>
      <p:sp>
        <p:nvSpPr>
          <p:cNvPr id="133" name="Idea 1"/>
          <p:cNvSpPr txBox="1"/>
          <p:nvPr/>
        </p:nvSpPr>
        <p:spPr>
          <a:xfrm>
            <a:off x="734085" y="12008311"/>
            <a:ext cx="8599202" cy="1209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solidFill>
                  <a:srgbClr val="FFFFFF"/>
                </a:solidFill>
                <a:latin typeface="Helvetica"/>
                <a:ea typeface="Helvetica"/>
                <a:cs typeface="Helvetica"/>
                <a:sym typeface="Helvetica"/>
              </a:defRPr>
            </a:lvl1pPr>
          </a:lstStyle>
          <a:p>
            <a:r>
              <a:rPr lang="en-US" dirty="0"/>
              <a:t>Data Aggregator</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Bildschirmfoto 2019-09-27 um 01.36.06.png" descr="Bildschirmfoto 2019-09-27 um 01.36.06.png"/>
          <p:cNvPicPr>
            <a:picLocks noChangeAspect="1"/>
          </p:cNvPicPr>
          <p:nvPr/>
        </p:nvPicPr>
        <p:blipFill>
          <a:blip r:embed="rId2"/>
          <a:stretch>
            <a:fillRect/>
          </a:stretch>
        </p:blipFill>
        <p:spPr>
          <a:xfrm>
            <a:off x="3790950" y="1533895"/>
            <a:ext cx="19692685" cy="10648210"/>
          </a:xfrm>
          <a:prstGeom prst="rect">
            <a:avLst/>
          </a:prstGeom>
          <a:ln w="12700">
            <a:miter lim="400000"/>
          </a:ln>
        </p:spPr>
      </p:pic>
      <p:sp>
        <p:nvSpPr>
          <p:cNvPr id="136" name="Idea 2"/>
          <p:cNvSpPr txBox="1"/>
          <p:nvPr/>
        </p:nvSpPr>
        <p:spPr>
          <a:xfrm>
            <a:off x="734085" y="12008311"/>
            <a:ext cx="8599202" cy="1209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latin typeface="Helvetica"/>
                <a:ea typeface="Helvetica"/>
                <a:cs typeface="Helvetica"/>
                <a:sym typeface="Helvetica"/>
              </a:defRPr>
            </a:lvl1pPr>
          </a:lstStyle>
          <a:p>
            <a:r>
              <a:rPr lang="en-US" dirty="0" err="1"/>
              <a:t>Insurflex</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 descr="Image"/>
          <p:cNvPicPr>
            <a:picLocks noChangeAspect="1"/>
          </p:cNvPicPr>
          <p:nvPr/>
        </p:nvPicPr>
        <p:blipFill>
          <a:blip r:embed="rId3"/>
          <a:srcRect t="11301" r="2664" b="11301"/>
          <a:stretch>
            <a:fillRect/>
          </a:stretch>
        </p:blipFill>
        <p:spPr>
          <a:xfrm>
            <a:off x="-106809" y="0"/>
            <a:ext cx="24600723" cy="13716000"/>
          </a:xfrm>
          <a:prstGeom prst="rect">
            <a:avLst/>
          </a:prstGeom>
          <a:ln w="12700">
            <a:miter lim="400000"/>
          </a:ln>
        </p:spPr>
      </p:pic>
      <p:sp>
        <p:nvSpPr>
          <p:cNvPr id="124" name="Gustavo Herrera, 46"/>
          <p:cNvSpPr txBox="1"/>
          <p:nvPr/>
        </p:nvSpPr>
        <p:spPr>
          <a:xfrm>
            <a:off x="734085" y="12008311"/>
            <a:ext cx="8599202" cy="1209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solidFill>
                  <a:srgbClr val="FFFFFF"/>
                </a:solidFill>
                <a:latin typeface="Helvetica"/>
                <a:ea typeface="Helvetica"/>
                <a:cs typeface="Helvetica"/>
                <a:sym typeface="Helvetica"/>
              </a:defRPr>
            </a:lvl1pPr>
          </a:lstStyle>
          <a:p>
            <a:r>
              <a:t>Gustavo Herrera, 46</a:t>
            </a:r>
          </a:p>
        </p:txBody>
      </p:sp>
    </p:spTree>
    <p:extLst>
      <p:ext uri="{BB962C8B-B14F-4D97-AF65-F5344CB8AC3E}">
        <p14:creationId xmlns:p14="http://schemas.microsoft.com/office/powerpoint/2010/main" val="202637705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ustavo Herrera, 46"/>
          <p:cNvSpPr txBox="1"/>
          <p:nvPr/>
        </p:nvSpPr>
        <p:spPr>
          <a:xfrm>
            <a:off x="734085" y="12008311"/>
            <a:ext cx="8599202" cy="1209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7000">
                <a:solidFill>
                  <a:srgbClr val="FFFFFF"/>
                </a:solidFill>
                <a:latin typeface="Helvetica"/>
                <a:ea typeface="Helvetica"/>
                <a:cs typeface="Helvetica"/>
                <a:sym typeface="Helvetica"/>
              </a:defRPr>
            </a:lvl1pPr>
          </a:lstStyle>
          <a:p>
            <a:r>
              <a:t>Gustavo Herrera, 46</a:t>
            </a:r>
          </a:p>
        </p:txBody>
      </p:sp>
      <p:pic>
        <p:nvPicPr>
          <p:cNvPr id="3" name="Picture 2" descr="A person sitting in a car&#10;&#10;Description automatically generated">
            <a:extLst>
              <a:ext uri="{FF2B5EF4-FFF2-40B4-BE49-F238E27FC236}">
                <a16:creationId xmlns:a16="http://schemas.microsoft.com/office/drawing/2014/main" id="{316E68A8-E5E8-4AE3-A001-D12B12516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4039850"/>
          </a:xfrm>
          <a:prstGeom prst="rect">
            <a:avLst/>
          </a:prstGeom>
        </p:spPr>
      </p:pic>
    </p:spTree>
    <p:extLst>
      <p:ext uri="{BB962C8B-B14F-4D97-AF65-F5344CB8AC3E}">
        <p14:creationId xmlns:p14="http://schemas.microsoft.com/office/powerpoint/2010/main" val="191176816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199</TotalTime>
  <Words>313</Words>
  <Application>Microsoft Office PowerPoint</Application>
  <PresentationFormat>Custom</PresentationFormat>
  <Paragraphs>25</Paragraphs>
  <Slides>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Helvetica</vt:lpstr>
      <vt:lpstr>Helvetica Light</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Hunaid Ali Shakkarwala</cp:lastModifiedBy>
  <cp:revision>9</cp:revision>
  <dcterms:modified xsi:type="dcterms:W3CDTF">2019-09-27T19:33:29Z</dcterms:modified>
</cp:coreProperties>
</file>